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26"/>
  </p:notesMasterIdLst>
  <p:sldIdLst>
    <p:sldId id="256" r:id="rId2"/>
    <p:sldId id="275" r:id="rId3"/>
    <p:sldId id="276" r:id="rId4"/>
    <p:sldId id="277" r:id="rId5"/>
    <p:sldId id="278" r:id="rId6"/>
    <p:sldId id="274" r:id="rId7"/>
    <p:sldId id="279" r:id="rId8"/>
    <p:sldId id="280" r:id="rId9"/>
    <p:sldId id="257" r:id="rId10"/>
    <p:sldId id="281" r:id="rId11"/>
    <p:sldId id="282" r:id="rId12"/>
    <p:sldId id="283" r:id="rId13"/>
    <p:sldId id="284" r:id="rId14"/>
    <p:sldId id="288" r:id="rId15"/>
    <p:sldId id="286" r:id="rId16"/>
    <p:sldId id="287" r:id="rId17"/>
    <p:sldId id="285" r:id="rId18"/>
    <p:sldId id="289" r:id="rId19"/>
    <p:sldId id="290" r:id="rId20"/>
    <p:sldId id="291" r:id="rId21"/>
    <p:sldId id="292" r:id="rId22"/>
    <p:sldId id="293" r:id="rId23"/>
    <p:sldId id="294" r:id="rId24"/>
    <p:sldId id="29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686"/>
    <p:restoredTop sz="73339"/>
  </p:normalViewPr>
  <p:slideViewPr>
    <p:cSldViewPr snapToGrid="0" snapToObjects="1">
      <p:cViewPr>
        <p:scale>
          <a:sx n="74" d="100"/>
          <a:sy n="74" d="100"/>
        </p:scale>
        <p:origin x="96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C1E8BA-1A1D-494C-A639-BDA6CD8A13FD}" type="datetimeFigureOut">
              <a:rPr lang="en-US" smtClean="0"/>
              <a:t>6/14/19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DA13B5-AF1F-B04F-8821-08712082D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292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difficult to detect </a:t>
            </a:r>
            <a:r>
              <a:rPr lang="en-US" dirty="0" err="1"/>
              <a:t>imbh</a:t>
            </a:r>
            <a:r>
              <a:rPr lang="en-US" dirty="0"/>
              <a:t> in several wavelengths </a:t>
            </a:r>
          </a:p>
          <a:p>
            <a:endParaRPr lang="en-US" dirty="0"/>
          </a:p>
          <a:p>
            <a:r>
              <a:rPr lang="en-US" dirty="0"/>
              <a:t>For example, </a:t>
            </a:r>
          </a:p>
          <a:p>
            <a:r>
              <a:rPr lang="en-US" dirty="0"/>
              <a:t>In the radio range, there is noise from the supernovae remnant, stars, gas/dust emission </a:t>
            </a:r>
          </a:p>
          <a:p>
            <a:r>
              <a:rPr lang="en-US" dirty="0"/>
              <a:t>In the infrared, sometimes stellar luminosity overpowers the AGNs so they are difficult to detect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9927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9612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0493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48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3238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0073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5906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3860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0820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2818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7690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observing the accretion disk of the blackhole and looking at the peak wavelength emission, we can determine the mass of the blackhole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8003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3225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7825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1647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628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you can see in this graph,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809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Jenna generated the data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5502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Jenna generated the data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7892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586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9777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Regression: small bias but large variance (overfitting) </a:t>
            </a:r>
          </a:p>
          <a:p>
            <a:r>
              <a:rPr lang="en-US" dirty="0"/>
              <a:t>Lasso: some bias but small variance </a:t>
            </a:r>
          </a:p>
          <a:p>
            <a:r>
              <a:rPr lang="en-US" dirty="0"/>
              <a:t>When we increase alpha, the slope = 0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4474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The more we increase ⍺, the more features will equal to zero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837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466EF-26E2-7749-A7A7-AB16903C2D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B84DFD-C914-DD43-B9C3-4DB471F70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E02EA-1E84-8040-AAD3-9E8C51159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D8B2-43DA-2C4E-8EEF-CAED032FE85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42F8EE-B308-384B-A1B2-048AF95A2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1A1240-3989-4347-BF87-8F02B5EDC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566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3C7B6-737B-7A45-A6DA-10707E104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6B62AE-623D-AA49-85CE-8736BE0E07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0AEC4-EB73-5E41-8F7A-6B51BC244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D8B2-43DA-2C4E-8EEF-CAED032FE85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58FFB-EA3B-F04B-8724-B945EEB5E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6C10F1-8F46-0F4A-96FD-48F4A0A2E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174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71E7E6-B7C7-2A45-AFB5-2351250AE3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10AA87-1EDA-4C49-91BB-A3B57D760B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E06FC2-B9E5-924C-B19C-F808E0340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D8B2-43DA-2C4E-8EEF-CAED032FE85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161D8-F5B7-0544-B137-F8CF1AC29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DFFB5-46E9-EF47-938C-248844363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16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07C71-9D6F-3D47-B903-647A937E2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3999E-0669-6F46-86E6-83C3648F64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E48AE4-2CD4-6146-AD31-E8FDDFC8F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D8B2-43DA-2C4E-8EEF-CAED032FE85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07DF2-5B62-9F42-AFC6-FCADC25B6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6D102A-BB75-B048-8C37-AF2826DD6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724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A6C18-A4A2-CB42-9E4D-50CB48AE5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3689F1-03C0-B04A-92A7-025F4A6418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3FA0F-1A23-8747-AAA2-31C071828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D8B2-43DA-2C4E-8EEF-CAED032FE85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14267-2FCD-204E-AABB-5910C249A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C56F4-049F-F649-9283-E8CAC3252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753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40564-E513-C941-A097-9E3750E51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89D3D-5674-DC46-B64C-F4218C5EFD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18360E-9B29-A042-9D4F-4503F6E0E9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B5070E-4734-0B46-AF31-7D8A9375C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D8B2-43DA-2C4E-8EEF-CAED032FE85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0B5823-0913-8540-B1D8-8F4ED0752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6E83A9-E21F-854E-B585-6E7D73BAF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957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ACBA5-EDE1-4D49-8A26-93630B72B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206F34-3076-834A-8ADB-185AD87D4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5C57B7-8732-214B-AB6C-0986A09B83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7D2D7D-0C31-3146-B160-3CF1015BBB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D2729-2B8A-5548-9B37-953EA7DD29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70400C-221F-6749-B358-99DBAA40D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D8B2-43DA-2C4E-8EEF-CAED032FE85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F14F9D-E2A9-264C-B203-93D26B1E5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190419-AAD7-1247-8271-87C36CD81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269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C2CC9-005F-9F4A-9085-D4C468304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175B8C-76BF-4743-A965-3FF81A84E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D8B2-43DA-2C4E-8EEF-CAED032FE85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F1A4F-7D52-B848-9D58-EA3A03BE6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25410E-CF19-E946-AF9C-97FB906A0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823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106F14-52B6-AD4B-AEC8-9696C790F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D8B2-43DA-2C4E-8EEF-CAED032FE85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8AB7AA-2A38-E641-B060-C234CE4B5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7A9909-2713-E144-BA0E-E7C5E64EA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465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F17FE-3ED9-B341-8CFA-22DDD63E0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88A15-A809-A349-B361-2607A3D04E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950E5A-31A5-814C-A044-F407BB6720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F143A3-9D25-F84D-9335-7B5E8AA00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D8B2-43DA-2C4E-8EEF-CAED032FE85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FEE1ED-4D85-564A-A43B-05D0FB4A3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93555-EF92-474B-B344-4CC583408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993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A7048-0D7A-BE47-9476-15C2419DE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CCA438-47D8-7E49-A070-385B386627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D0C979-F63F-674A-9664-6E5F5762B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599602-1D11-5D48-B2CB-85840F41C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D8B2-43DA-2C4E-8EEF-CAED032FE85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CCA716-575F-7942-A6F7-1F573A572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B148FA-8EDC-4748-954D-8E232DA56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466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BD33CC-8329-1145-97A1-60BE45882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A333A-9A8B-2443-8B7D-495FE3C812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5FEB6B-C34A-324C-9AE3-6D7E9BC018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E1D8B2-43DA-2C4E-8EEF-CAED032FE85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457AF-ED1A-404D-9BDC-286D729910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28F81-4D6A-B344-BF1C-C0B82BCC01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343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tiff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iff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7">
            <a:extLst>
              <a:ext uri="{FF2B5EF4-FFF2-40B4-BE49-F238E27FC236}">
                <a16:creationId xmlns:a16="http://schemas.microsoft.com/office/drawing/2014/main" id="{D2C4BFA1-2075-4901-9E24-E41D1FDD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9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6" name="Oval 9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7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5C9BA9C0-F68E-E249-A89A-F667A347A5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r>
              <a:rPr lang="en-US" dirty="0"/>
              <a:t>Lara Kamal</a:t>
            </a:r>
          </a:p>
        </p:txBody>
      </p:sp>
      <p:sp>
        <p:nvSpPr>
          <p:cNvPr id="30" name="Rectangle 12">
            <a:extLst>
              <a:ext uri="{FF2B5EF4-FFF2-40B4-BE49-F238E27FC236}">
                <a16:creationId xmlns:a16="http://schemas.microsoft.com/office/drawing/2014/main" id="{053FB2EE-284F-4C87-AB3D-BBF87A9FA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28517F-A394-C14A-AA46-3F12FB1C3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 b="1" dirty="0">
                <a:solidFill>
                  <a:schemeClr val="bg2"/>
                </a:solidFill>
              </a:rPr>
              <a:t>Using Lasso Regression to Determine the Mass of the Blackhole</a:t>
            </a:r>
          </a:p>
        </p:txBody>
      </p:sp>
    </p:spTree>
    <p:extLst>
      <p:ext uri="{BB962C8B-B14F-4D97-AF65-F5344CB8AC3E}">
        <p14:creationId xmlns:p14="http://schemas.microsoft.com/office/powerpoint/2010/main" val="12441654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3289718" y="406814"/>
            <a:ext cx="61590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Lasso Regression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62C0F6-A733-8247-8C72-681C1527026F}"/>
              </a:ext>
            </a:extLst>
          </p:cNvPr>
          <p:cNvSpPr txBox="1"/>
          <p:nvPr/>
        </p:nvSpPr>
        <p:spPr>
          <a:xfrm>
            <a:off x="666750" y="1330144"/>
            <a:ext cx="11315700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The value of ⍺ is determined by cross-validation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n-folds  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As we increase ⍺, the weights of some of the features will be 0 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Considered as a feature selection method </a:t>
            </a:r>
          </a:p>
        </p:txBody>
      </p:sp>
    </p:spTree>
    <p:extLst>
      <p:ext uri="{BB962C8B-B14F-4D97-AF65-F5344CB8AC3E}">
        <p14:creationId xmlns:p14="http://schemas.microsoft.com/office/powerpoint/2010/main" val="3332366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4070768" y="578264"/>
            <a:ext cx="61590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Preprocessing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F211DD-F026-AF46-9BB3-BA42D270FB3D}"/>
              </a:ext>
            </a:extLst>
          </p:cNvPr>
          <p:cNvSpPr txBox="1"/>
          <p:nvPr/>
        </p:nvSpPr>
        <p:spPr>
          <a:xfrm>
            <a:off x="857250" y="1177744"/>
            <a:ext cx="6572250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Data cleaning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Missing data = 0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Normalization: z-score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Between: 0 to 1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Box cox Transformation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To normal distribution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lvl="1"/>
            <a:endParaRPr lang="en-US" sz="3200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C9B17A-D008-2541-9056-F0F2EE940C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429000"/>
            <a:ext cx="5943600" cy="321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726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552450" y="559214"/>
            <a:ext cx="10782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Predicting The Mass of the Blackhole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F211DD-F026-AF46-9BB3-BA42D270FB3D}"/>
              </a:ext>
            </a:extLst>
          </p:cNvPr>
          <p:cNvSpPr txBox="1"/>
          <p:nvPr/>
        </p:nvSpPr>
        <p:spPr>
          <a:xfrm>
            <a:off x="552450" y="1767006"/>
            <a:ext cx="10134600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3200" dirty="0"/>
              <a:t>Hyperparameter: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/>
              <a:t>⍺ </a:t>
            </a:r>
            <a:r>
              <a:rPr lang="it" sz="3200" dirty="0"/>
              <a:t>= 0.0008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it" sz="3200" dirty="0"/>
              <a:t>max_iter =46000 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lvl="1"/>
            <a:r>
              <a:rPr lang="en-US" sz="3200" dirty="0"/>
              <a:t>Number of features = </a:t>
            </a:r>
            <a:r>
              <a:rPr lang="en-US" sz="3600" dirty="0">
                <a:solidFill>
                  <a:srgbClr val="FF0000"/>
                </a:solidFill>
              </a:rPr>
              <a:t>16! 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lvl="1"/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857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895350" y="558105"/>
            <a:ext cx="9715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Performance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F211DD-F026-AF46-9BB3-BA42D270FB3D}"/>
              </a:ext>
            </a:extLst>
          </p:cNvPr>
          <p:cNvSpPr txBox="1"/>
          <p:nvPr/>
        </p:nvSpPr>
        <p:spPr>
          <a:xfrm>
            <a:off x="0" y="2126235"/>
            <a:ext cx="657225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/>
              <a:t>Training MSE =﻿ 0.707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/>
              <a:t>Validation MSE = ﻿﻿0.903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lvl="2"/>
            <a:endParaRPr lang="en-US" sz="3200" dirty="0"/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lvl="1"/>
            <a:endParaRPr lang="en-US" sz="3200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E69480-2362-D34F-BC8A-52D9A1F1F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5192" y="408212"/>
            <a:ext cx="6286501" cy="6286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899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163286" y="296848"/>
            <a:ext cx="1113608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Models for Different Ionization Parameters </a:t>
            </a:r>
          </a:p>
          <a:p>
            <a:pPr algn="ctr"/>
            <a:endParaRPr lang="en-US" sz="5400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C1DC6C-FBF7-FC4C-A589-136E32757347}"/>
              </a:ext>
            </a:extLst>
          </p:cNvPr>
          <p:cNvSpPr txBox="1"/>
          <p:nvPr/>
        </p:nvSpPr>
        <p:spPr>
          <a:xfrm>
            <a:off x="653143" y="2650158"/>
            <a:ext cx="1045028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Use the model to predict the ionization parameter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Different models for: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-1 &gt;= U &gt; -2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-2 &gt;= U &gt; -3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-3 &gt;= U &gt; -4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21549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1619250" y="559214"/>
            <a:ext cx="9715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Predicting Ionization Parameter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F211DD-F026-AF46-9BB3-BA42D270FB3D}"/>
              </a:ext>
            </a:extLst>
          </p:cNvPr>
          <p:cNvSpPr txBox="1"/>
          <p:nvPr/>
        </p:nvSpPr>
        <p:spPr>
          <a:xfrm>
            <a:off x="552450" y="1767006"/>
            <a:ext cx="10134600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3200" dirty="0"/>
              <a:t>Hyperparameter: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/>
              <a:t>⍺ </a:t>
            </a:r>
            <a:r>
              <a:rPr lang="it" sz="3200" dirty="0"/>
              <a:t>= 0.004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it" sz="3200" dirty="0"/>
              <a:t>max_iter =46000 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lvl="1"/>
            <a:r>
              <a:rPr lang="en-US" sz="3200" dirty="0"/>
              <a:t>Formula: </a:t>
            </a:r>
          </a:p>
          <a:p>
            <a:pPr lvl="1"/>
            <a:r>
              <a:rPr lang="en-US" sz="3200" dirty="0"/>
              <a:t>U = </a:t>
            </a:r>
            <a:r>
              <a:rPr lang="en-US" sz="3200" dirty="0">
                <a:solidFill>
                  <a:srgbClr val="FF0000"/>
                </a:solidFill>
              </a:rPr>
              <a:t>3.165</a:t>
            </a:r>
            <a:r>
              <a:rPr lang="en-US" sz="3200" dirty="0"/>
              <a:t> * Mg7(5)/Mg5(3) + </a:t>
            </a:r>
            <a:r>
              <a:rPr lang="en-US" sz="3200" dirty="0">
                <a:solidFill>
                  <a:srgbClr val="FF0000"/>
                </a:solidFill>
              </a:rPr>
              <a:t>1.048</a:t>
            </a:r>
            <a:r>
              <a:rPr lang="en-US" sz="3200" dirty="0"/>
              <a:t> * Na6(14)/Na4(6) + </a:t>
            </a:r>
            <a:r>
              <a:rPr lang="en-US" sz="3200" dirty="0">
                <a:solidFill>
                  <a:srgbClr val="FF0000"/>
                </a:solidFill>
              </a:rPr>
              <a:t>0.9</a:t>
            </a:r>
            <a:r>
              <a:rPr lang="en-US" sz="3200" dirty="0"/>
              <a:t> * Na7/Na4(6) - </a:t>
            </a:r>
            <a:r>
              <a:rPr lang="en-US" sz="3200" dirty="0">
                <a:solidFill>
                  <a:srgbClr val="FF0000"/>
                </a:solidFill>
              </a:rPr>
              <a:t>3.1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lvl="1"/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0598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895350" y="558105"/>
            <a:ext cx="9715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Performance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F211DD-F026-AF46-9BB3-BA42D270FB3D}"/>
              </a:ext>
            </a:extLst>
          </p:cNvPr>
          <p:cNvSpPr txBox="1"/>
          <p:nvPr/>
        </p:nvSpPr>
        <p:spPr>
          <a:xfrm>
            <a:off x="0" y="2795706"/>
            <a:ext cx="657225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/>
              <a:t>Training MSE =﻿ 0.105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/>
              <a:t>Validation MSE = ﻿﻿0.112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lvl="1"/>
            <a:endParaRPr lang="en-US" sz="3200" dirty="0"/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86C88B-B3E1-A54E-AF64-5E26427744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3100" y="361950"/>
            <a:ext cx="6134100" cy="61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7250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783772" y="378490"/>
            <a:ext cx="10937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Predicting the Mass of the Blackhole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1A9C15-F171-4E48-8DC5-237321B609C3}"/>
              </a:ext>
            </a:extLst>
          </p:cNvPr>
          <p:cNvSpPr txBox="1"/>
          <p:nvPr/>
        </p:nvSpPr>
        <p:spPr>
          <a:xfrm>
            <a:off x="783772" y="1301820"/>
            <a:ext cx="837655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>
                <a:solidFill>
                  <a:schemeClr val="accent6">
                    <a:lumMod val="75000"/>
                  </a:schemeClr>
                </a:solidFill>
              </a:rPr>
              <a:t>Ionization Parameter -1 &gt;= U &gt; -2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u="s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09D70D-048A-F94C-8C15-444FC6D5BCCB}"/>
              </a:ext>
            </a:extLst>
          </p:cNvPr>
          <p:cNvSpPr txBox="1"/>
          <p:nvPr/>
        </p:nvSpPr>
        <p:spPr>
          <a:xfrm>
            <a:off x="487136" y="2043065"/>
            <a:ext cx="10937422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3200" dirty="0"/>
              <a:t>Hyperparameter: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/>
              <a:t>⍺ </a:t>
            </a:r>
            <a:r>
              <a:rPr lang="it" sz="3200" dirty="0"/>
              <a:t>= 0.002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it" sz="3200" dirty="0"/>
              <a:t>max_iter =46000 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lvl="1"/>
            <a:r>
              <a:rPr lang="en-US" sz="3200" dirty="0"/>
              <a:t>Formula: </a:t>
            </a:r>
          </a:p>
          <a:p>
            <a:pPr lvl="1"/>
            <a:r>
              <a:rPr lang="en-US" sz="3200" dirty="0"/>
              <a:t>M = </a:t>
            </a:r>
            <a:r>
              <a:rPr lang="en-US" sz="3200" dirty="0">
                <a:solidFill>
                  <a:srgbClr val="FF0000"/>
                </a:solidFill>
              </a:rPr>
              <a:t>-1.77</a:t>
            </a:r>
            <a:r>
              <a:rPr lang="en-US" sz="3200" dirty="0"/>
              <a:t> * Mg7(9)/Mg4 </a:t>
            </a:r>
            <a:r>
              <a:rPr lang="en-US" sz="3200" dirty="0">
                <a:solidFill>
                  <a:srgbClr val="FF0000"/>
                </a:solidFill>
              </a:rPr>
              <a:t>-3.88</a:t>
            </a:r>
            <a:r>
              <a:rPr lang="en-US" sz="3200" dirty="0"/>
              <a:t> * Si11/Si6 </a:t>
            </a:r>
            <a:r>
              <a:rPr lang="en-US" sz="3200" dirty="0">
                <a:solidFill>
                  <a:srgbClr val="FF0000"/>
                </a:solidFill>
              </a:rPr>
              <a:t>- 8.01</a:t>
            </a:r>
            <a:r>
              <a:rPr lang="en-US" sz="3200" dirty="0"/>
              <a:t> * Na7/Na4(6) </a:t>
            </a:r>
            <a:r>
              <a:rPr lang="en-US" sz="3200" dirty="0">
                <a:solidFill>
                  <a:srgbClr val="FF0000"/>
                </a:solidFill>
              </a:rPr>
              <a:t>-10.28 </a:t>
            </a:r>
            <a:r>
              <a:rPr lang="en-US" sz="3200" dirty="0"/>
              <a:t>*</a:t>
            </a:r>
            <a:r>
              <a:rPr lang="en-US" sz="3200" dirty="0">
                <a:solidFill>
                  <a:srgbClr val="FF0000"/>
                </a:solidFill>
              </a:rPr>
              <a:t> </a:t>
            </a:r>
            <a:r>
              <a:rPr lang="en-US" sz="3200" dirty="0"/>
              <a:t>Fe13/Fe6(1.01) </a:t>
            </a:r>
            <a:r>
              <a:rPr lang="en-US" sz="3200" dirty="0">
                <a:solidFill>
                  <a:srgbClr val="FF0000"/>
                </a:solidFill>
              </a:rPr>
              <a:t>-26.19 </a:t>
            </a:r>
            <a:r>
              <a:rPr lang="en-US" sz="3200" dirty="0"/>
              <a:t>* Mg5(3)/Mg4  + </a:t>
            </a:r>
            <a:r>
              <a:rPr lang="en-US" sz="3200" dirty="0">
                <a:solidFill>
                  <a:srgbClr val="FF0000"/>
                </a:solidFill>
              </a:rPr>
              <a:t>0.49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lvl="1"/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6499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895350" y="558105"/>
            <a:ext cx="9715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Performance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F211DD-F026-AF46-9BB3-BA42D270FB3D}"/>
              </a:ext>
            </a:extLst>
          </p:cNvPr>
          <p:cNvSpPr txBox="1"/>
          <p:nvPr/>
        </p:nvSpPr>
        <p:spPr>
          <a:xfrm>
            <a:off x="-310243" y="2856377"/>
            <a:ext cx="657225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/>
              <a:t>Training MSE =﻿ ﻿0.668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/>
              <a:t>Validation MSE = ﻿0.595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lvl="1"/>
            <a:endParaRPr lang="en-US" sz="3200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301934-5C79-6B47-91A1-6C1C124C4D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8285" y="677636"/>
            <a:ext cx="6180364" cy="618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4660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783772" y="378490"/>
            <a:ext cx="10937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Predicting the Mass of the Blackhole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1A9C15-F171-4E48-8DC5-237321B609C3}"/>
              </a:ext>
            </a:extLst>
          </p:cNvPr>
          <p:cNvSpPr txBox="1"/>
          <p:nvPr/>
        </p:nvSpPr>
        <p:spPr>
          <a:xfrm>
            <a:off x="783772" y="1301820"/>
            <a:ext cx="837655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>
                <a:solidFill>
                  <a:schemeClr val="accent6">
                    <a:lumMod val="75000"/>
                  </a:schemeClr>
                </a:solidFill>
              </a:rPr>
              <a:t>Ionization Parameter -2 &gt;= U &gt; -3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u="s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09D70D-048A-F94C-8C15-444FC6D5BCCB}"/>
              </a:ext>
            </a:extLst>
          </p:cNvPr>
          <p:cNvSpPr txBox="1"/>
          <p:nvPr/>
        </p:nvSpPr>
        <p:spPr>
          <a:xfrm>
            <a:off x="487136" y="2043065"/>
            <a:ext cx="11571514" cy="5786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3200" dirty="0"/>
              <a:t>Hyperparameter: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/>
              <a:t>⍺ </a:t>
            </a:r>
            <a:r>
              <a:rPr lang="it" sz="3200" dirty="0"/>
              <a:t>= ﻿0.00414 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it" sz="3200" dirty="0"/>
              <a:t>max_iter =46000 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lvl="1"/>
            <a:r>
              <a:rPr lang="en-US" sz="3200" dirty="0"/>
              <a:t>Formula: </a:t>
            </a:r>
          </a:p>
          <a:p>
            <a:pPr lvl="1"/>
            <a:r>
              <a:rPr lang="en-US" sz="3200" dirty="0"/>
              <a:t>M = </a:t>
            </a:r>
            <a:r>
              <a:rPr lang="en-US" sz="3200" dirty="0">
                <a:solidFill>
                  <a:srgbClr val="FF0000"/>
                </a:solidFill>
              </a:rPr>
              <a:t>26.36 </a:t>
            </a:r>
            <a:r>
              <a:rPr lang="en-US" sz="3200" dirty="0"/>
              <a:t>* Mg7(9)/Mg4 + </a:t>
            </a:r>
            <a:r>
              <a:rPr lang="en-US" sz="3200" dirty="0">
                <a:solidFill>
                  <a:srgbClr val="FF0000"/>
                </a:solidFill>
              </a:rPr>
              <a:t>2.09</a:t>
            </a:r>
            <a:r>
              <a:rPr lang="en-US" sz="3200" dirty="0"/>
              <a:t> * Na6(8)/Na3 +</a:t>
            </a:r>
            <a:r>
              <a:rPr lang="en-US" sz="3200" dirty="0">
                <a:solidFill>
                  <a:srgbClr val="FF0000"/>
                </a:solidFill>
              </a:rPr>
              <a:t> 0.06 </a:t>
            </a:r>
            <a:r>
              <a:rPr lang="en-US" sz="3200" dirty="0"/>
              <a:t>*</a:t>
            </a:r>
            <a:r>
              <a:rPr lang="en-US" sz="3200" dirty="0">
                <a:solidFill>
                  <a:srgbClr val="FF0000"/>
                </a:solidFill>
              </a:rPr>
              <a:t> </a:t>
            </a:r>
            <a:r>
              <a:rPr lang="en-US" sz="3200" dirty="0"/>
              <a:t>Fe13/Fe6(1.01)  </a:t>
            </a:r>
            <a:r>
              <a:rPr lang="en-US" sz="3200" dirty="0">
                <a:solidFill>
                  <a:srgbClr val="FF0000"/>
                </a:solidFill>
              </a:rPr>
              <a:t>- 18.11</a:t>
            </a:r>
            <a:r>
              <a:rPr lang="en-US" sz="3200" dirty="0"/>
              <a:t> * Na6(14)/Na4(6) </a:t>
            </a:r>
            <a:r>
              <a:rPr lang="en-US" sz="3200" dirty="0">
                <a:solidFill>
                  <a:srgbClr val="FF0000"/>
                </a:solidFill>
              </a:rPr>
              <a:t>-28.15 </a:t>
            </a:r>
            <a:r>
              <a:rPr lang="en-US" sz="3200" dirty="0"/>
              <a:t>* Na6(14)/Na4(9) + </a:t>
            </a:r>
            <a:r>
              <a:rPr lang="en-US" sz="3200" dirty="0">
                <a:solidFill>
                  <a:srgbClr val="FF0000"/>
                </a:solidFill>
              </a:rPr>
              <a:t>9.95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lvl="1"/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334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2016882" y="272434"/>
            <a:ext cx="96338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Difficulty of Detecting IMBH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FA40FF8-68D7-D54C-BE47-7FA12CF62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565096"/>
            <a:ext cx="5448300" cy="3005872"/>
          </a:xfrm>
          <a:ln w="38100">
            <a:solidFill>
              <a:srgbClr val="0070C0"/>
            </a:soli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Optical:</a:t>
            </a:r>
          </a:p>
          <a:p>
            <a:pPr lvl="1"/>
            <a:r>
              <a:rPr lang="en-US" dirty="0"/>
              <a:t>Dust obscuration</a:t>
            </a:r>
          </a:p>
          <a:p>
            <a:pPr lvl="1"/>
            <a:r>
              <a:rPr lang="en-US" dirty="0"/>
              <a:t>BPT diagnostics not tested in IMBH regime</a:t>
            </a:r>
          </a:p>
          <a:p>
            <a:pPr lvl="1"/>
            <a:r>
              <a:rPr lang="en-US" dirty="0"/>
              <a:t>Broad lines associated with supernova activity</a:t>
            </a:r>
          </a:p>
          <a:p>
            <a:pPr lvl="1"/>
            <a:r>
              <a:rPr lang="en-US" dirty="0"/>
              <a:t>Low Metallicity</a:t>
            </a:r>
          </a:p>
          <a:p>
            <a:pPr lvl="1"/>
            <a:r>
              <a:rPr lang="en-US" dirty="0"/>
              <a:t>Active SF</a:t>
            </a:r>
          </a:p>
          <a:p>
            <a:endParaRPr lang="en-US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EDF976-E771-FD43-B8BD-54EEFD6679B5}"/>
              </a:ext>
            </a:extLst>
          </p:cNvPr>
          <p:cNvSpPr/>
          <p:nvPr/>
        </p:nvSpPr>
        <p:spPr>
          <a:xfrm>
            <a:off x="171450" y="4940300"/>
            <a:ext cx="5454650" cy="1569660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X-ray: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400" dirty="0"/>
              <a:t>Compton thick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400" dirty="0"/>
              <a:t>Ambiguity of source </a:t>
            </a:r>
            <a:r>
              <a:rPr lang="mr-IN" sz="2400" dirty="0"/>
              <a:t>–</a:t>
            </a:r>
            <a:r>
              <a:rPr lang="en-US" sz="2400" dirty="0"/>
              <a:t> XRBs, stellar populations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549D42A-2E4F-B746-B295-9386E5D5FDCB}"/>
              </a:ext>
            </a:extLst>
          </p:cNvPr>
          <p:cNvSpPr txBox="1">
            <a:spLocks/>
          </p:cNvSpPr>
          <p:nvPr/>
        </p:nvSpPr>
        <p:spPr>
          <a:xfrm>
            <a:off x="5981700" y="1565096"/>
            <a:ext cx="5981700" cy="2378075"/>
          </a:xfrm>
          <a:prstGeom prst="rect">
            <a:avLst/>
          </a:prstGeom>
          <a:ln w="38100">
            <a:solidFill>
              <a:srgbClr val="FFC00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Radio:</a:t>
            </a:r>
          </a:p>
          <a:p>
            <a:pPr lvl="1"/>
            <a:r>
              <a:rPr lang="en-US" dirty="0"/>
              <a:t>Indistinguishable from compact nuclear </a:t>
            </a:r>
            <a:r>
              <a:rPr lang="en-US" dirty="0" err="1"/>
              <a:t>starbust</a:t>
            </a:r>
            <a:endParaRPr lang="en-US" dirty="0"/>
          </a:p>
          <a:p>
            <a:pPr lvl="1"/>
            <a:r>
              <a:rPr lang="en-US" dirty="0"/>
              <a:t>Noise from supernovae remnants, stars, gas/dust emission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A0810F-6684-8043-8C6C-B95E678D9D7E}"/>
              </a:ext>
            </a:extLst>
          </p:cNvPr>
          <p:cNvSpPr/>
          <p:nvPr/>
        </p:nvSpPr>
        <p:spPr>
          <a:xfrm>
            <a:off x="5981700" y="4570968"/>
            <a:ext cx="5981700" cy="1938992"/>
          </a:xfrm>
          <a:prstGeom prst="rect">
            <a:avLst/>
          </a:prstGeom>
          <a:ln w="38100"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Infrared: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400" dirty="0"/>
              <a:t>Fails in galaxies where stellar luminosity overpowers AGN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400" dirty="0"/>
              <a:t>Young starbursts can mimic AGN mid-IR colors</a:t>
            </a:r>
          </a:p>
        </p:txBody>
      </p:sp>
    </p:spTree>
    <p:extLst>
      <p:ext uri="{BB962C8B-B14F-4D97-AF65-F5344CB8AC3E}">
        <p14:creationId xmlns:p14="http://schemas.microsoft.com/office/powerpoint/2010/main" val="25202001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895350" y="558105"/>
            <a:ext cx="9715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Performance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F211DD-F026-AF46-9BB3-BA42D270FB3D}"/>
              </a:ext>
            </a:extLst>
          </p:cNvPr>
          <p:cNvSpPr txBox="1"/>
          <p:nvPr/>
        </p:nvSpPr>
        <p:spPr>
          <a:xfrm>
            <a:off x="-310243" y="2856377"/>
            <a:ext cx="657225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/>
              <a:t>Training MSE =﻿ ﻿ ﻿0.908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/>
              <a:t>Validation MSE = ﻿ ﻿0.953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lvl="1"/>
            <a:endParaRPr lang="en-US" sz="3200" dirty="0"/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6CE733-9554-C74A-9AC0-8C8A4D512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5976" y="558105"/>
            <a:ext cx="6296024" cy="6296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0612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783772" y="378490"/>
            <a:ext cx="10937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Predicting the Mass of the Blackhole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1A9C15-F171-4E48-8DC5-237321B609C3}"/>
              </a:ext>
            </a:extLst>
          </p:cNvPr>
          <p:cNvSpPr txBox="1"/>
          <p:nvPr/>
        </p:nvSpPr>
        <p:spPr>
          <a:xfrm>
            <a:off x="783772" y="1301820"/>
            <a:ext cx="837655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>
                <a:solidFill>
                  <a:schemeClr val="accent6">
                    <a:lumMod val="75000"/>
                  </a:schemeClr>
                </a:solidFill>
              </a:rPr>
              <a:t>Ionization Parameter -3 &gt;= U &gt; -4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u="s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09D70D-048A-F94C-8C15-444FC6D5BCCB}"/>
              </a:ext>
            </a:extLst>
          </p:cNvPr>
          <p:cNvSpPr txBox="1"/>
          <p:nvPr/>
        </p:nvSpPr>
        <p:spPr>
          <a:xfrm>
            <a:off x="487136" y="2043065"/>
            <a:ext cx="11571514" cy="5786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3200" dirty="0"/>
              <a:t>Hyperparameter: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/>
              <a:t>⍺ </a:t>
            </a:r>
            <a:r>
              <a:rPr lang="it" sz="3200" dirty="0"/>
              <a:t>= ﻿0.003 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it" sz="3200" dirty="0"/>
              <a:t>max_iter =46000 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lvl="1"/>
            <a:r>
              <a:rPr lang="en-US" sz="3200" dirty="0"/>
              <a:t>Formula: </a:t>
            </a:r>
          </a:p>
          <a:p>
            <a:pPr lvl="1"/>
            <a:r>
              <a:rPr lang="en-US" sz="3200" dirty="0"/>
              <a:t>M = </a:t>
            </a:r>
            <a:r>
              <a:rPr lang="en-US" sz="3200" dirty="0">
                <a:solidFill>
                  <a:srgbClr val="FF0000"/>
                </a:solidFill>
              </a:rPr>
              <a:t>28.45 </a:t>
            </a:r>
            <a:r>
              <a:rPr lang="en-US" sz="3200" dirty="0"/>
              <a:t>* Ne6/Ne5(24) + </a:t>
            </a:r>
            <a:r>
              <a:rPr lang="en-US" sz="3200" dirty="0">
                <a:solidFill>
                  <a:srgbClr val="FF0000"/>
                </a:solidFill>
              </a:rPr>
              <a:t>3.25</a:t>
            </a:r>
            <a:r>
              <a:rPr lang="en-US" sz="3200" dirty="0"/>
              <a:t> * Si7(2)/Si6 </a:t>
            </a:r>
            <a:r>
              <a:rPr lang="en-US" sz="3200" dirty="0">
                <a:solidFill>
                  <a:srgbClr val="FF0000"/>
                </a:solidFill>
              </a:rPr>
              <a:t>-1.83 </a:t>
            </a:r>
            <a:r>
              <a:rPr lang="en-US" sz="3200" dirty="0"/>
              <a:t>*</a:t>
            </a:r>
            <a:r>
              <a:rPr lang="en-US" sz="3200" dirty="0">
                <a:solidFill>
                  <a:srgbClr val="FF0000"/>
                </a:solidFill>
              </a:rPr>
              <a:t> </a:t>
            </a:r>
            <a:r>
              <a:rPr lang="en-US" sz="3200" dirty="0"/>
              <a:t>Al9/Al8(3)  </a:t>
            </a:r>
          </a:p>
          <a:p>
            <a:pPr lvl="1"/>
            <a:r>
              <a:rPr lang="en-US" sz="3200" dirty="0">
                <a:solidFill>
                  <a:srgbClr val="FF0000"/>
                </a:solidFill>
              </a:rPr>
              <a:t>-5.07</a:t>
            </a:r>
            <a:r>
              <a:rPr lang="en-US" sz="3200" dirty="0"/>
              <a:t> * Na6(14)/Na4(9) </a:t>
            </a:r>
            <a:r>
              <a:rPr lang="en-US" sz="3200" dirty="0">
                <a:solidFill>
                  <a:srgbClr val="FF0000"/>
                </a:solidFill>
              </a:rPr>
              <a:t>-13.95 </a:t>
            </a:r>
            <a:r>
              <a:rPr lang="en-US" sz="3200" dirty="0"/>
              <a:t>* Al8(5)/Al6(9) </a:t>
            </a:r>
            <a:r>
              <a:rPr lang="en-US" sz="3200" dirty="0">
                <a:solidFill>
                  <a:srgbClr val="FF0000"/>
                </a:solidFill>
              </a:rPr>
              <a:t>-34.90 </a:t>
            </a:r>
            <a:r>
              <a:rPr lang="en-US" sz="3200" dirty="0"/>
              <a:t>* Na7/Na4(9) + </a:t>
            </a:r>
            <a:r>
              <a:rPr lang="en-US" sz="3200" dirty="0">
                <a:solidFill>
                  <a:srgbClr val="FF0000"/>
                </a:solidFill>
              </a:rPr>
              <a:t>0.03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lvl="1"/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0851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895350" y="558105"/>
            <a:ext cx="9715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Performance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F211DD-F026-AF46-9BB3-BA42D270FB3D}"/>
              </a:ext>
            </a:extLst>
          </p:cNvPr>
          <p:cNvSpPr txBox="1"/>
          <p:nvPr/>
        </p:nvSpPr>
        <p:spPr>
          <a:xfrm>
            <a:off x="-310243" y="2856377"/>
            <a:ext cx="657225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/>
              <a:t>Training MSE =﻿ ﻿ ﻿0.936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/>
              <a:t>Validation MSE = ﻿ ﻿0.969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lvl="1"/>
            <a:endParaRPr lang="en-US" sz="3200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16E45D-ECBE-C844-AD2A-CC1843043F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0738" y="419101"/>
            <a:ext cx="6095999" cy="609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253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852487" y="414565"/>
            <a:ext cx="9715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Comparison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A6D576-57B0-9A4B-A225-CF88C854C58F}"/>
              </a:ext>
            </a:extLst>
          </p:cNvPr>
          <p:cNvSpPr txBox="1"/>
          <p:nvPr/>
        </p:nvSpPr>
        <p:spPr>
          <a:xfrm>
            <a:off x="885825" y="1402077"/>
            <a:ext cx="4824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Number of features = 16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12F313-642D-6049-9FD3-CA19A375253D}"/>
              </a:ext>
            </a:extLst>
          </p:cNvPr>
          <p:cNvSpPr txBox="1"/>
          <p:nvPr/>
        </p:nvSpPr>
        <p:spPr>
          <a:xfrm>
            <a:off x="885825" y="1927924"/>
            <a:ext cx="4824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Method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05AA35-ABDF-5A4A-BA5D-A4E93129CAEF}"/>
              </a:ext>
            </a:extLst>
          </p:cNvPr>
          <p:cNvSpPr txBox="1"/>
          <p:nvPr/>
        </p:nvSpPr>
        <p:spPr>
          <a:xfrm>
            <a:off x="7253288" y="1683234"/>
            <a:ext cx="4824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Method 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35F06A2-F1EA-5344-AB54-ED6BC5D980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28" y="2482214"/>
            <a:ext cx="3500060" cy="35000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4E18524-A42B-E744-B52B-A2DE5EF14F32}"/>
              </a:ext>
            </a:extLst>
          </p:cNvPr>
          <p:cNvSpPr txBox="1"/>
          <p:nvPr/>
        </p:nvSpPr>
        <p:spPr>
          <a:xfrm>
            <a:off x="4019108" y="2399880"/>
            <a:ext cx="76852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-1 &gt;= U &gt; -2 		   -2 &gt;= U &gt; -3 		      -3 &gt;= U &gt; -4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E8AD26-539A-A643-8F2C-3F4435423DFD}"/>
              </a:ext>
            </a:extLst>
          </p:cNvPr>
          <p:cNvSpPr txBox="1"/>
          <p:nvPr/>
        </p:nvSpPr>
        <p:spPr>
          <a:xfrm>
            <a:off x="995362" y="6069245"/>
            <a:ext cx="2533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mse</a:t>
            </a:r>
            <a:r>
              <a:rPr lang="en-US" dirty="0"/>
              <a:t> = 0.707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FC271D-7A92-6D4C-A17E-9E164B2FAB18}"/>
              </a:ext>
            </a:extLst>
          </p:cNvPr>
          <p:cNvSpPr txBox="1"/>
          <p:nvPr/>
        </p:nvSpPr>
        <p:spPr>
          <a:xfrm>
            <a:off x="4338638" y="6153648"/>
            <a:ext cx="7853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mse</a:t>
            </a:r>
            <a:r>
              <a:rPr lang="en-US" dirty="0"/>
              <a:t> =  0.035		</a:t>
            </a:r>
            <a:r>
              <a:rPr lang="en-US" dirty="0" err="1"/>
              <a:t>mse</a:t>
            </a:r>
            <a:r>
              <a:rPr lang="en-US" dirty="0"/>
              <a:t> = ﻿0.016	                          </a:t>
            </a:r>
            <a:r>
              <a:rPr lang="en-US" dirty="0" err="1"/>
              <a:t>mse</a:t>
            </a:r>
            <a:r>
              <a:rPr lang="en-US" dirty="0"/>
              <a:t> = ﻿0.343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8D8D1E3-C82C-EE4C-A4B0-85CA77A353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491" y="2738791"/>
            <a:ext cx="3173733" cy="317373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312B398-E2E8-2249-A8D0-3A2C4E4433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845" y="2765909"/>
            <a:ext cx="3115545" cy="311554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1A76135-7BE8-1F4C-9539-F594FD7D4B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85256" y="2816910"/>
            <a:ext cx="3064543" cy="3064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2941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852487" y="414565"/>
            <a:ext cx="9715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Comparison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A6D576-57B0-9A4B-A225-CF88C854C58F}"/>
              </a:ext>
            </a:extLst>
          </p:cNvPr>
          <p:cNvSpPr txBox="1"/>
          <p:nvPr/>
        </p:nvSpPr>
        <p:spPr>
          <a:xfrm>
            <a:off x="885825" y="1402077"/>
            <a:ext cx="4824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Number of features = 5~6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12F313-642D-6049-9FD3-CA19A375253D}"/>
              </a:ext>
            </a:extLst>
          </p:cNvPr>
          <p:cNvSpPr txBox="1"/>
          <p:nvPr/>
        </p:nvSpPr>
        <p:spPr>
          <a:xfrm>
            <a:off x="885825" y="1927924"/>
            <a:ext cx="4824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Method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05AA35-ABDF-5A4A-BA5D-A4E93129CAEF}"/>
              </a:ext>
            </a:extLst>
          </p:cNvPr>
          <p:cNvSpPr txBox="1"/>
          <p:nvPr/>
        </p:nvSpPr>
        <p:spPr>
          <a:xfrm>
            <a:off x="7253288" y="1683234"/>
            <a:ext cx="4824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Method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E18524-A42B-E744-B52B-A2DE5EF14F32}"/>
              </a:ext>
            </a:extLst>
          </p:cNvPr>
          <p:cNvSpPr txBox="1"/>
          <p:nvPr/>
        </p:nvSpPr>
        <p:spPr>
          <a:xfrm>
            <a:off x="4019108" y="2399880"/>
            <a:ext cx="76852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-1 &gt;= U &gt; -2 		   -2 &gt;= U &gt; -3 		      -3 &gt;= U &gt; -4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E8AD26-539A-A643-8F2C-3F4435423DFD}"/>
              </a:ext>
            </a:extLst>
          </p:cNvPr>
          <p:cNvSpPr txBox="1"/>
          <p:nvPr/>
        </p:nvSpPr>
        <p:spPr>
          <a:xfrm>
            <a:off x="995362" y="6069245"/>
            <a:ext cx="2533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mse</a:t>
            </a:r>
            <a:r>
              <a:rPr lang="en-US" dirty="0"/>
              <a:t> = ﻿2.61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FC271D-7A92-6D4C-A17E-9E164B2FAB18}"/>
              </a:ext>
            </a:extLst>
          </p:cNvPr>
          <p:cNvSpPr txBox="1"/>
          <p:nvPr/>
        </p:nvSpPr>
        <p:spPr>
          <a:xfrm>
            <a:off x="4338638" y="6153648"/>
            <a:ext cx="7853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mse</a:t>
            </a:r>
            <a:r>
              <a:rPr lang="en-US" dirty="0"/>
              <a:t> =  0.668		</a:t>
            </a:r>
            <a:r>
              <a:rPr lang="en-US" dirty="0" err="1"/>
              <a:t>mse</a:t>
            </a:r>
            <a:r>
              <a:rPr lang="en-US" dirty="0"/>
              <a:t> = ﻿0.908	                          </a:t>
            </a:r>
            <a:r>
              <a:rPr lang="en-US" dirty="0" err="1"/>
              <a:t>mse</a:t>
            </a:r>
            <a:r>
              <a:rPr lang="en-US" dirty="0"/>
              <a:t> = ﻿0.936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A090CC6-63A3-344A-84A4-ED16CA413E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6876" y="2746772"/>
            <a:ext cx="3165752" cy="316575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2CC6344-1B36-774B-B333-4BF127C564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2686" y="2720483"/>
            <a:ext cx="3165753" cy="316575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90D09A5-EEE1-334B-8171-59C47C192A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26994" y="2725233"/>
            <a:ext cx="3165753" cy="316575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007BAF6-0029-D047-97FF-E9733D3CD3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563" y="2623363"/>
            <a:ext cx="3328764" cy="332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447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4139597" y="348324"/>
            <a:ext cx="50425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Accretion Disk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B40726-CFB9-634D-8CD2-E3C507CB4637}"/>
              </a:ext>
            </a:extLst>
          </p:cNvPr>
          <p:cNvSpPr txBox="1"/>
          <p:nvPr/>
        </p:nvSpPr>
        <p:spPr>
          <a:xfrm>
            <a:off x="694267" y="1710267"/>
            <a:ext cx="10972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966F79A8-F039-1648-B218-89FA1C437D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33" y="1404256"/>
            <a:ext cx="6301059" cy="486900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496FC9-2EC1-7841-A6A7-4FF544AD5665}"/>
              </a:ext>
            </a:extLst>
          </p:cNvPr>
          <p:cNvSpPr txBox="1"/>
          <p:nvPr/>
        </p:nvSpPr>
        <p:spPr>
          <a:xfrm>
            <a:off x="7662422" y="2234464"/>
            <a:ext cx="3634441" cy="156966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Accretion disk temperature, and peak wavelength emission, depend on black hole mass!</a:t>
            </a:r>
          </a:p>
        </p:txBody>
      </p:sp>
    </p:spTree>
    <p:extLst>
      <p:ext uri="{BB962C8B-B14F-4D97-AF65-F5344CB8AC3E}">
        <p14:creationId xmlns:p14="http://schemas.microsoft.com/office/powerpoint/2010/main" val="2009756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3489258" y="332315"/>
            <a:ext cx="56828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Simulated Spectra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B40726-CFB9-634D-8CD2-E3C507CB4637}"/>
              </a:ext>
            </a:extLst>
          </p:cNvPr>
          <p:cNvSpPr txBox="1"/>
          <p:nvPr/>
        </p:nvSpPr>
        <p:spPr>
          <a:xfrm>
            <a:off x="694267" y="1710267"/>
            <a:ext cx="10972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D670F0EC-6EFF-8B4F-B065-0A8087BE1D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29" y="1269092"/>
            <a:ext cx="7143718" cy="5520146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5977DC-EF75-7640-BD04-A015C029AD2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40" r="8109"/>
          <a:stretch/>
        </p:blipFill>
        <p:spPr>
          <a:xfrm>
            <a:off x="6330683" y="1262933"/>
            <a:ext cx="5682850" cy="5520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378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2980269" y="313407"/>
            <a:ext cx="6702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Diagnostic Line Ratios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B40726-CFB9-634D-8CD2-E3C507CB4637}"/>
              </a:ext>
            </a:extLst>
          </p:cNvPr>
          <p:cNvSpPr txBox="1"/>
          <p:nvPr/>
        </p:nvSpPr>
        <p:spPr>
          <a:xfrm>
            <a:off x="609600" y="1400024"/>
            <a:ext cx="10972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CC5F72F9-0A0D-0F4F-8F51-AE6D181A9E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75" r="5378"/>
          <a:stretch/>
        </p:blipFill>
        <p:spPr>
          <a:xfrm>
            <a:off x="286264" y="1738210"/>
            <a:ext cx="5761403" cy="41415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A72DC9-DEA5-8A4F-A99A-74E31A0F931E}"/>
              </a:ext>
            </a:extLst>
          </p:cNvPr>
          <p:cNvSpPr txBox="1"/>
          <p:nvPr/>
        </p:nvSpPr>
        <p:spPr>
          <a:xfrm>
            <a:off x="609600" y="6008223"/>
            <a:ext cx="5488426" cy="461665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/>
              <a:t>High ratios uniquely identify low mass BHs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C17FBB03-536E-904E-B2DB-19B92F5FEB93}"/>
              </a:ext>
            </a:extLst>
          </p:cNvPr>
          <p:cNvSpPr/>
          <p:nvPr/>
        </p:nvSpPr>
        <p:spPr>
          <a:xfrm rot="5400000">
            <a:off x="1716209" y="4884365"/>
            <a:ext cx="444500" cy="1674795"/>
          </a:xfrm>
          <a:prstGeom prst="rightBrace">
            <a:avLst>
              <a:gd name="adj1" fmla="val 8333"/>
              <a:gd name="adj2" fmla="val 45320"/>
            </a:avLst>
          </a:prstGeom>
          <a:ln w="38100">
            <a:solidFill>
              <a:srgbClr val="FF85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EE0B3B-21AD-0A42-8C09-D077C10179C5}"/>
              </a:ext>
            </a:extLst>
          </p:cNvPr>
          <p:cNvSpPr txBox="1"/>
          <p:nvPr/>
        </p:nvSpPr>
        <p:spPr>
          <a:xfrm>
            <a:off x="1101062" y="1331552"/>
            <a:ext cx="24769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</a:t>
            </a:r>
            <a:r>
              <a:rPr lang="en-US" sz="3200" baseline="-25000" dirty="0"/>
              <a:t>BH</a:t>
            </a:r>
            <a:r>
              <a:rPr lang="en-US" sz="3200" dirty="0"/>
              <a:t> &lt; 10</a:t>
            </a:r>
            <a:r>
              <a:rPr lang="en-US" sz="3200" baseline="30000" dirty="0"/>
              <a:t>4</a:t>
            </a:r>
            <a:r>
              <a:rPr lang="en-US" sz="3200" dirty="0"/>
              <a:t> M</a:t>
            </a:r>
            <a:r>
              <a:rPr lang="en-US" sz="3200" baseline="-25000" dirty="0"/>
              <a:t>☉</a:t>
            </a:r>
            <a:endParaRPr lang="en-US" sz="3200" dirty="0"/>
          </a:p>
        </p:txBody>
      </p:sp>
      <p:pic>
        <p:nvPicPr>
          <p:cNvPr id="11" name="Content Placeholder 3">
            <a:extLst>
              <a:ext uri="{FF2B5EF4-FFF2-40B4-BE49-F238E27FC236}">
                <a16:creationId xmlns:a16="http://schemas.microsoft.com/office/drawing/2014/main" id="{ED72475A-7EB5-FA4B-AE89-391B3B53BC9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43" r="5247"/>
          <a:stretch/>
        </p:blipFill>
        <p:spPr>
          <a:xfrm>
            <a:off x="6369945" y="1908450"/>
            <a:ext cx="5761402" cy="4080993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0FE4477-14C9-924F-85B8-AD7B8292F8A9}"/>
              </a:ext>
            </a:extLst>
          </p:cNvPr>
          <p:cNvCxnSpPr/>
          <p:nvPr/>
        </p:nvCxnSpPr>
        <p:spPr>
          <a:xfrm flipH="1">
            <a:off x="8686735" y="1790925"/>
            <a:ext cx="838200" cy="1054100"/>
          </a:xfrm>
          <a:prstGeom prst="straightConnector1">
            <a:avLst/>
          </a:prstGeom>
          <a:ln w="57150">
            <a:solidFill>
              <a:srgbClr val="FF85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B79B444-17BA-D345-98BF-C412B4C73737}"/>
              </a:ext>
            </a:extLst>
          </p:cNvPr>
          <p:cNvSpPr txBox="1"/>
          <p:nvPr/>
        </p:nvSpPr>
        <p:spPr>
          <a:xfrm>
            <a:off x="5742990" y="1335628"/>
            <a:ext cx="6449010" cy="461665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/>
              <a:t>High ratios uniquely identify mid-range BH masses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A91434-62F0-2542-8F87-6832E661493B}"/>
              </a:ext>
            </a:extLst>
          </p:cNvPr>
          <p:cNvSpPr txBox="1"/>
          <p:nvPr/>
        </p:nvSpPr>
        <p:spPr>
          <a:xfrm>
            <a:off x="7643813" y="6145077"/>
            <a:ext cx="42242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10</a:t>
            </a:r>
            <a:r>
              <a:rPr lang="en-US" sz="3200" baseline="30000" dirty="0"/>
              <a:t>4</a:t>
            </a:r>
            <a:r>
              <a:rPr lang="en-US" sz="3200" dirty="0"/>
              <a:t> M</a:t>
            </a:r>
            <a:r>
              <a:rPr lang="en-US" sz="3200" baseline="-25000" dirty="0"/>
              <a:t>☉</a:t>
            </a:r>
            <a:r>
              <a:rPr lang="en-US" sz="3200" dirty="0"/>
              <a:t> &lt; M</a:t>
            </a:r>
            <a:r>
              <a:rPr lang="en-US" sz="3200" baseline="-25000" dirty="0"/>
              <a:t>BH</a:t>
            </a:r>
            <a:r>
              <a:rPr lang="en-US" sz="3200" dirty="0"/>
              <a:t> &lt; 10</a:t>
            </a:r>
            <a:r>
              <a:rPr lang="en-US" sz="3200" baseline="30000" dirty="0"/>
              <a:t>6</a:t>
            </a:r>
            <a:r>
              <a:rPr lang="en-US" sz="3200" dirty="0"/>
              <a:t> M</a:t>
            </a:r>
            <a:r>
              <a:rPr lang="en-US" sz="3200" baseline="-25000" dirty="0"/>
              <a:t>☉</a:t>
            </a:r>
            <a:endParaRPr lang="en-US" sz="3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C43176-C86B-424A-8543-D35D851A6B7F}"/>
              </a:ext>
            </a:extLst>
          </p:cNvPr>
          <p:cNvSpPr txBox="1"/>
          <p:nvPr/>
        </p:nvSpPr>
        <p:spPr>
          <a:xfrm>
            <a:off x="609600" y="6488668"/>
            <a:ext cx="1701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Cann</a:t>
            </a:r>
            <a:r>
              <a:rPr lang="en-US" dirty="0"/>
              <a:t> et al. 2018</a:t>
            </a:r>
          </a:p>
        </p:txBody>
      </p:sp>
    </p:spTree>
    <p:extLst>
      <p:ext uri="{BB962C8B-B14F-4D97-AF65-F5344CB8AC3E}">
        <p14:creationId xmlns:p14="http://schemas.microsoft.com/office/powerpoint/2010/main" val="4196259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4074226" y="391961"/>
            <a:ext cx="43564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Cloudy Model 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FC85ECD-F314-6D49-B456-1AA0B0C53E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6075669"/>
              </p:ext>
            </p:extLst>
          </p:nvPr>
        </p:nvGraphicFramePr>
        <p:xfrm>
          <a:off x="1297709" y="2012084"/>
          <a:ext cx="2498436" cy="39010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8436">
                  <a:extLst>
                    <a:ext uri="{9D8B030D-6E8A-4147-A177-3AD203B41FA5}">
                      <a16:colId xmlns:a16="http://schemas.microsoft.com/office/drawing/2014/main" val="2539660835"/>
                    </a:ext>
                  </a:extLst>
                </a:gridCol>
              </a:tblGrid>
              <a:tr h="664438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Input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1003726"/>
                  </a:ext>
                </a:extLst>
              </a:tr>
              <a:tr h="1133478">
                <a:tc>
                  <a:txBody>
                    <a:bodyPr/>
                    <a:lstStyle/>
                    <a:p>
                      <a:r>
                        <a:rPr lang="en-US" sz="2000" b="1" dirty="0"/>
                        <a:t>Mass:</a:t>
                      </a:r>
                    </a:p>
                    <a:p>
                      <a:r>
                        <a:rPr lang="en-US" dirty="0"/>
                        <a:t>Mass of the blackhole</a:t>
                      </a:r>
                    </a:p>
                    <a:p>
                      <a:r>
                        <a:rPr lang="en-US" sz="1800" dirty="0"/>
                        <a:t>100 – 10</a:t>
                      </a:r>
                      <a:r>
                        <a:rPr lang="en-US" sz="1800" baseline="30000" dirty="0"/>
                        <a:t>8.5</a:t>
                      </a:r>
                      <a:r>
                        <a:rPr lang="en-US" sz="1800" dirty="0"/>
                        <a:t> M</a:t>
                      </a:r>
                      <a:r>
                        <a:rPr lang="en-US" sz="1800" baseline="-25000" dirty="0"/>
                        <a:t>☉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267010"/>
                  </a:ext>
                </a:extLst>
              </a:tr>
              <a:tr h="452846">
                <a:tc>
                  <a:txBody>
                    <a:bodyPr/>
                    <a:lstStyle/>
                    <a:p>
                      <a:r>
                        <a:rPr lang="en-US" b="1" dirty="0"/>
                        <a:t>U:</a:t>
                      </a:r>
                    </a:p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Ionization parameter</a:t>
                      </a:r>
                    </a:p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sz="1800" kern="1200" baseline="30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-4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– 10</a:t>
                      </a:r>
                      <a:r>
                        <a:rPr lang="en-US" sz="1800" kern="1200" baseline="30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</a:p>
                    <a:p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845260"/>
                  </a:ext>
                </a:extLst>
              </a:tr>
              <a:tr h="695463">
                <a:tc>
                  <a:txBody>
                    <a:bodyPr/>
                    <a:lstStyle/>
                    <a:p>
                      <a:r>
                        <a:rPr lang="en-US" b="1" dirty="0" err="1"/>
                        <a:t>Hden</a:t>
                      </a:r>
                      <a:r>
                        <a:rPr lang="en-US" b="1" dirty="0"/>
                        <a:t>:</a:t>
                      </a:r>
                    </a:p>
                    <a:p>
                      <a:r>
                        <a:rPr lang="en-US" dirty="0"/>
                        <a:t>Electron density </a:t>
                      </a:r>
                      <a:r>
                        <a:rPr lang="en-US" dirty="0" err="1"/>
                        <a:t>n</a:t>
                      </a:r>
                      <a:r>
                        <a:rPr lang="en-US" baseline="-25000" dirty="0" err="1"/>
                        <a:t>H</a:t>
                      </a:r>
                      <a:r>
                        <a:rPr lang="en-US" baseline="-25000" dirty="0"/>
                        <a:t> </a:t>
                      </a:r>
                    </a:p>
                    <a:p>
                      <a:pPr>
                        <a:spcAft>
                          <a:spcPts val="1200"/>
                        </a:spcAft>
                      </a:pPr>
                      <a:r>
                        <a:rPr lang="en-US" baseline="0" dirty="0"/>
                        <a:t>Log(</a:t>
                      </a:r>
                      <a:r>
                        <a:rPr lang="en-US" baseline="0" dirty="0" err="1"/>
                        <a:t>n</a:t>
                      </a:r>
                      <a:r>
                        <a:rPr lang="en-US" baseline="-25000" dirty="0" err="1"/>
                        <a:t>H</a:t>
                      </a:r>
                      <a:r>
                        <a:rPr lang="en-US" baseline="0" dirty="0"/>
                        <a:t>): 1.5 – 3.5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890164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4282AD9-B82D-B34C-9DC7-A4113F16F53B}"/>
              </a:ext>
            </a:extLst>
          </p:cNvPr>
          <p:cNvSpPr txBox="1"/>
          <p:nvPr/>
        </p:nvSpPr>
        <p:spPr>
          <a:xfrm>
            <a:off x="1200727" y="1510145"/>
            <a:ext cx="61791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Cloudy c17 (</a:t>
            </a:r>
            <a:r>
              <a:rPr lang="en-US" dirty="0" err="1"/>
              <a:t>Ferland</a:t>
            </a:r>
            <a:r>
              <a:rPr lang="en-US" dirty="0"/>
              <a:t> et al. 2017)</a:t>
            </a:r>
          </a:p>
          <a:p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CDE783D-28B2-2941-A672-96E3998CF68C}"/>
              </a:ext>
            </a:extLst>
          </p:cNvPr>
          <p:cNvCxnSpPr/>
          <p:nvPr/>
        </p:nvCxnSpPr>
        <p:spPr>
          <a:xfrm>
            <a:off x="4433455" y="3948545"/>
            <a:ext cx="2660072" cy="0"/>
          </a:xfrm>
          <a:prstGeom prst="straightConnector1">
            <a:avLst/>
          </a:prstGeom>
          <a:ln w="1333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6ACA0CC-A9E0-0F44-B4E4-D4331D282C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7933616"/>
              </p:ext>
            </p:extLst>
          </p:nvPr>
        </p:nvGraphicFramePr>
        <p:xfrm>
          <a:off x="7922492" y="2012084"/>
          <a:ext cx="2498436" cy="3980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8436">
                  <a:extLst>
                    <a:ext uri="{9D8B030D-6E8A-4147-A177-3AD203B41FA5}">
                      <a16:colId xmlns:a16="http://schemas.microsoft.com/office/drawing/2014/main" val="2539660835"/>
                    </a:ext>
                  </a:extLst>
                </a:gridCol>
              </a:tblGrid>
              <a:tr h="664438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Output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1003726"/>
                  </a:ext>
                </a:extLst>
              </a:tr>
              <a:tr h="57286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Al9/Al8(3)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267010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Ca8/Ca5(4)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845260"/>
                  </a:ext>
                </a:extLst>
              </a:tr>
              <a:tr h="555172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/>
                        <a:t>Mg7(9)/Mg5(13)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8901640"/>
                  </a:ext>
                </a:extLst>
              </a:tr>
              <a:tr h="551906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/>
                        <a:t>Si11/Si9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5983141"/>
                  </a:ext>
                </a:extLst>
              </a:tr>
              <a:tr h="574765">
                <a:tc>
                  <a:txBody>
                    <a:bodyPr/>
                    <a:lstStyle/>
                    <a:p>
                      <a:r>
                        <a:rPr lang="en-US" baseline="0" dirty="0"/>
                        <a:t>                   …..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1091468"/>
                  </a:ext>
                </a:extLst>
              </a:tr>
              <a:tr h="506186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/>
                        <a:t>Fe13/Fe6(1.01)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717945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307C556B-1FE6-B644-90C4-291047385813}"/>
              </a:ext>
            </a:extLst>
          </p:cNvPr>
          <p:cNvSpPr txBox="1"/>
          <p:nvPr/>
        </p:nvSpPr>
        <p:spPr>
          <a:xfrm>
            <a:off x="8850086" y="618744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55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B33D3A-E2A8-764A-8A61-D51BE07F716B}"/>
              </a:ext>
            </a:extLst>
          </p:cNvPr>
          <p:cNvSpPr txBox="1"/>
          <p:nvPr/>
        </p:nvSpPr>
        <p:spPr>
          <a:xfrm>
            <a:off x="2286000" y="6187439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6046388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1761067" y="394288"/>
            <a:ext cx="811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Dataset 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F4CB7754-D6F5-1749-8E67-500B549DFCE7}"/>
              </a:ext>
            </a:extLst>
          </p:cNvPr>
          <p:cNvSpPr/>
          <p:nvPr/>
        </p:nvSpPr>
        <p:spPr>
          <a:xfrm rot="16200000">
            <a:off x="6851860" y="-2105373"/>
            <a:ext cx="379807" cy="8250262"/>
          </a:xfrm>
          <a:prstGeom prst="rightBrace">
            <a:avLst>
              <a:gd name="adj1" fmla="val 8333"/>
              <a:gd name="adj2" fmla="val 50349"/>
            </a:avLst>
          </a:prstGeom>
          <a:noFill/>
          <a:ln>
            <a:solidFill>
              <a:srgbClr val="FF000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C31B000F-1099-9246-ABCB-71F4FB3414B3}"/>
              </a:ext>
            </a:extLst>
          </p:cNvPr>
          <p:cNvSpPr/>
          <p:nvPr/>
        </p:nvSpPr>
        <p:spPr>
          <a:xfrm rot="16200000">
            <a:off x="1149642" y="1746130"/>
            <a:ext cx="379808" cy="553964"/>
          </a:xfrm>
          <a:prstGeom prst="rightBrace">
            <a:avLst>
              <a:gd name="adj1" fmla="val 8333"/>
              <a:gd name="adj2" fmla="val 50349"/>
            </a:avLst>
          </a:prstGeom>
          <a:noFill/>
          <a:ln>
            <a:solidFill>
              <a:srgbClr val="FF000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416ED2-29AE-964F-A3E1-CAE768683247}"/>
              </a:ext>
            </a:extLst>
          </p:cNvPr>
          <p:cNvSpPr txBox="1"/>
          <p:nvPr/>
        </p:nvSpPr>
        <p:spPr>
          <a:xfrm>
            <a:off x="585661" y="1331241"/>
            <a:ext cx="9766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Mass of the BH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E6EC0C-AFAA-3E4A-9330-C2BE3E822151}"/>
              </a:ext>
            </a:extLst>
          </p:cNvPr>
          <p:cNvSpPr txBox="1"/>
          <p:nvPr/>
        </p:nvSpPr>
        <p:spPr>
          <a:xfrm>
            <a:off x="5755054" y="1436300"/>
            <a:ext cx="2940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Diagnostic Line Ratios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AC19B15F-71FA-2347-AECF-8FE8FB608E06}"/>
              </a:ext>
            </a:extLst>
          </p:cNvPr>
          <p:cNvSpPr/>
          <p:nvPr/>
        </p:nvSpPr>
        <p:spPr>
          <a:xfrm rot="16200000">
            <a:off x="1781161" y="1746130"/>
            <a:ext cx="379808" cy="553964"/>
          </a:xfrm>
          <a:prstGeom prst="rightBrace">
            <a:avLst>
              <a:gd name="adj1" fmla="val 8333"/>
              <a:gd name="adj2" fmla="val 50349"/>
            </a:avLst>
          </a:prstGeom>
          <a:noFill/>
          <a:ln>
            <a:solidFill>
              <a:srgbClr val="FF000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4F0E2C-409A-F44F-9F6D-D95EF0F312EC}"/>
              </a:ext>
            </a:extLst>
          </p:cNvPr>
          <p:cNvSpPr txBox="1"/>
          <p:nvPr/>
        </p:nvSpPr>
        <p:spPr>
          <a:xfrm>
            <a:off x="1457016" y="1248433"/>
            <a:ext cx="12527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Ionization Parameters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6C59FD-2B55-2B4C-BFDF-E114CCE70F50}"/>
              </a:ext>
            </a:extLst>
          </p:cNvPr>
          <p:cNvSpPr txBox="1"/>
          <p:nvPr/>
        </p:nvSpPr>
        <p:spPr>
          <a:xfrm>
            <a:off x="2573018" y="1466464"/>
            <a:ext cx="531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n</a:t>
            </a:r>
            <a:r>
              <a:rPr lang="en-US" sz="1600" baseline="-25000" dirty="0" err="1"/>
              <a:t>H</a:t>
            </a:r>
            <a:endParaRPr lang="en-US" sz="1600" dirty="0"/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8447D7C4-2B99-2D44-9AC2-3DF294F78C8C}"/>
              </a:ext>
            </a:extLst>
          </p:cNvPr>
          <p:cNvSpPr/>
          <p:nvPr/>
        </p:nvSpPr>
        <p:spPr>
          <a:xfrm rot="16200000">
            <a:off x="2407089" y="1735240"/>
            <a:ext cx="379808" cy="553964"/>
          </a:xfrm>
          <a:prstGeom prst="rightBrace">
            <a:avLst>
              <a:gd name="adj1" fmla="val 8333"/>
              <a:gd name="adj2" fmla="val 50349"/>
            </a:avLst>
          </a:prstGeom>
          <a:noFill/>
          <a:ln>
            <a:solidFill>
              <a:srgbClr val="FF000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rgbClr val="FF0000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F9E380D-47B0-AE40-8563-52232FEA00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590"/>
          <a:stretch/>
        </p:blipFill>
        <p:spPr>
          <a:xfrm>
            <a:off x="1045311" y="2267964"/>
            <a:ext cx="10156090" cy="425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915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1761067" y="394288"/>
            <a:ext cx="811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Dataset 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F4CB7754-D6F5-1749-8E67-500B549DFCE7}"/>
              </a:ext>
            </a:extLst>
          </p:cNvPr>
          <p:cNvSpPr/>
          <p:nvPr/>
        </p:nvSpPr>
        <p:spPr>
          <a:xfrm rot="16200000">
            <a:off x="6829743" y="-2169520"/>
            <a:ext cx="369332" cy="8230058"/>
          </a:xfrm>
          <a:prstGeom prst="rightBrace">
            <a:avLst>
              <a:gd name="adj1" fmla="val 8333"/>
              <a:gd name="adj2" fmla="val 50349"/>
            </a:avLst>
          </a:prstGeom>
          <a:noFill/>
          <a:ln>
            <a:solidFill>
              <a:srgbClr val="FF000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C31B000F-1099-9246-ABCB-71F4FB3414B3}"/>
              </a:ext>
            </a:extLst>
          </p:cNvPr>
          <p:cNvSpPr/>
          <p:nvPr/>
        </p:nvSpPr>
        <p:spPr>
          <a:xfrm rot="16200000">
            <a:off x="1149642" y="1746130"/>
            <a:ext cx="379808" cy="553964"/>
          </a:xfrm>
          <a:prstGeom prst="rightBrace">
            <a:avLst>
              <a:gd name="adj1" fmla="val 8333"/>
              <a:gd name="adj2" fmla="val 50349"/>
            </a:avLst>
          </a:prstGeom>
          <a:noFill/>
          <a:ln>
            <a:solidFill>
              <a:srgbClr val="FF000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416ED2-29AE-964F-A3E1-CAE768683247}"/>
              </a:ext>
            </a:extLst>
          </p:cNvPr>
          <p:cNvSpPr txBox="1"/>
          <p:nvPr/>
        </p:nvSpPr>
        <p:spPr>
          <a:xfrm>
            <a:off x="771474" y="1455409"/>
            <a:ext cx="1714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Target/Class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E6EC0C-AFAA-3E4A-9330-C2BE3E822151}"/>
              </a:ext>
            </a:extLst>
          </p:cNvPr>
          <p:cNvSpPr txBox="1"/>
          <p:nvPr/>
        </p:nvSpPr>
        <p:spPr>
          <a:xfrm>
            <a:off x="5755054" y="1436300"/>
            <a:ext cx="2940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Features/Attributes/Elements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A9452F-4664-F94D-AFBA-69A885601D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590"/>
          <a:stretch/>
        </p:blipFill>
        <p:spPr>
          <a:xfrm>
            <a:off x="1045311" y="2267964"/>
            <a:ext cx="10156090" cy="425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749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1499018" y="463964"/>
            <a:ext cx="105006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Regression VS. Lasso Regression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28EB83-C935-4147-A6E6-9F8EE30ED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550" y="1389833"/>
            <a:ext cx="4479546" cy="31800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A95BEE-50A3-E442-8710-6B33D6A7EA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8036" y="1387294"/>
            <a:ext cx="4479546" cy="31800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3E3B24E-6063-5142-AFEB-2427F4220C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14726" y="2272674"/>
            <a:ext cx="1713692" cy="115632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B8E289D-9F9C-C745-9E96-93FC7E56CA93}"/>
              </a:ext>
            </a:extLst>
          </p:cNvPr>
          <p:cNvSpPr txBox="1"/>
          <p:nvPr/>
        </p:nvSpPr>
        <p:spPr>
          <a:xfrm>
            <a:off x="677846" y="5052668"/>
            <a:ext cx="4286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Goal: </a:t>
            </a:r>
            <a:r>
              <a:rPr lang="en-US" sz="2400" dirty="0"/>
              <a:t>Minimize sum of the squared residuals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DA2F77-9A43-9A43-AA09-60DE871235B5}"/>
              </a:ext>
            </a:extLst>
          </p:cNvPr>
          <p:cNvSpPr txBox="1"/>
          <p:nvPr/>
        </p:nvSpPr>
        <p:spPr>
          <a:xfrm>
            <a:off x="5818036" y="5075219"/>
            <a:ext cx="428625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Goal: </a:t>
            </a:r>
            <a:r>
              <a:rPr lang="en-US" sz="2400" dirty="0"/>
              <a:t>Minimize sum of the squared residuals + </a:t>
            </a:r>
            <a:r>
              <a:rPr lang="en-US" sz="2600" dirty="0"/>
              <a:t>⍺</a:t>
            </a:r>
            <a:r>
              <a:rPr lang="en-US" sz="2400" dirty="0"/>
              <a:t>*|slope|, where </a:t>
            </a:r>
            <a:r>
              <a:rPr lang="en-US" sz="2600" dirty="0"/>
              <a:t>⍺ </a:t>
            </a:r>
            <a:r>
              <a:rPr lang="en-US" sz="2400" dirty="0"/>
              <a:t>= [0, ∞]</a:t>
            </a:r>
          </a:p>
        </p:txBody>
      </p:sp>
    </p:spTree>
    <p:extLst>
      <p:ext uri="{BB962C8B-B14F-4D97-AF65-F5344CB8AC3E}">
        <p14:creationId xmlns:p14="http://schemas.microsoft.com/office/powerpoint/2010/main" val="29938793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2299</TotalTime>
  <Words>725</Words>
  <Application>Microsoft Macintosh PowerPoint</Application>
  <PresentationFormat>Widescreen</PresentationFormat>
  <Paragraphs>216</Paragraphs>
  <Slides>24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Using Lasso Regression to Determine the Mass of the Blackhole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Machine Learning to Find a Subset of Elements that can Determine the Mass of the Blackhole</dc:title>
  <dc:creator>lkamal3</dc:creator>
  <cp:lastModifiedBy>lkamal3</cp:lastModifiedBy>
  <cp:revision>33</cp:revision>
  <dcterms:created xsi:type="dcterms:W3CDTF">2019-06-04T17:51:13Z</dcterms:created>
  <dcterms:modified xsi:type="dcterms:W3CDTF">2019-06-14T14:38:51Z</dcterms:modified>
</cp:coreProperties>
</file>